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5" r:id="rId6"/>
    <p:sldId id="266" r:id="rId7"/>
    <p:sldId id="267" r:id="rId8"/>
    <p:sldId id="268" r:id="rId9"/>
    <p:sldId id="269" r:id="rId10"/>
    <p:sldId id="284" r:id="rId11"/>
    <p:sldId id="285" r:id="rId12"/>
    <p:sldId id="279" r:id="rId13"/>
    <p:sldId id="280" r:id="rId14"/>
    <p:sldId id="281" r:id="rId15"/>
    <p:sldId id="282" r:id="rId16"/>
    <p:sldId id="283" r:id="rId17"/>
    <p:sldId id="286" r:id="rId18"/>
    <p:sldId id="287" r:id="rId19"/>
    <p:sldId id="288" r:id="rId20"/>
    <p:sldId id="290" r:id="rId21"/>
    <p:sldId id="291" r:id="rId22"/>
    <p:sldId id="277" r:id="rId23"/>
    <p:sldId id="278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3" autoAdjust="0"/>
  </p:normalViewPr>
  <p:slideViewPr>
    <p:cSldViewPr snapToGrid="0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73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21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134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844144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8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655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897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87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1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0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47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173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8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38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51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881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2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F57A66-F556-4C33-88CA-AC00CD7444A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C41E-C431-47D1-A46C-7E5983D091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30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877291"/>
          </a:xfrm>
        </p:spPr>
        <p:txBody>
          <a:bodyPr/>
          <a:lstStyle/>
          <a:p>
            <a:pPr algn="ctr"/>
            <a:r>
              <a:rPr lang="en-US" sz="4000" dirty="0"/>
              <a:t>MDCT Project and</a:t>
            </a:r>
            <a:br>
              <a:rPr lang="en-US" sz="4000" dirty="0"/>
            </a:br>
            <a:r>
              <a:rPr lang="en-US" sz="4000" dirty="0"/>
              <a:t>Perceptual Similarity in Image Compression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017818"/>
            <a:ext cx="8825658" cy="1620982"/>
          </a:xfrm>
        </p:spPr>
        <p:txBody>
          <a:bodyPr/>
          <a:lstStyle/>
          <a:p>
            <a:pPr algn="ctr"/>
            <a:r>
              <a:rPr lang="en-US" b="1" dirty="0" err="1"/>
              <a:t>Moeez</a:t>
            </a:r>
            <a:r>
              <a:rPr lang="en-US" b="1" dirty="0"/>
              <a:t> </a:t>
            </a:r>
            <a:r>
              <a:rPr lang="en-US" b="1" dirty="0" err="1"/>
              <a:t>Amjad</a:t>
            </a:r>
            <a:r>
              <a:rPr lang="en-US" b="1" dirty="0"/>
              <a:t> -65053</a:t>
            </a:r>
          </a:p>
          <a:p>
            <a:pPr algn="ctr"/>
            <a:r>
              <a:rPr lang="en-US" b="1" dirty="0"/>
              <a:t> Muhammad Hamza Aslam-70413 </a:t>
            </a:r>
          </a:p>
          <a:p>
            <a:pPr algn="ctr"/>
            <a:r>
              <a:rPr lang="en-US" b="1" dirty="0"/>
              <a:t>Sajid Ali khan-66414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776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267D6F-4079-D8BC-886F-1E40D6F84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Results: PSNR Comparison between DCT &amp; MDCT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orange lines&#10;&#10;Description automatically generated">
            <a:extLst>
              <a:ext uri="{FF2B5EF4-FFF2-40B4-BE49-F238E27FC236}">
                <a16:creationId xmlns:a16="http://schemas.microsoft.com/office/drawing/2014/main" id="{023B7B51-C5DF-11E3-22DD-763FFD975E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697967"/>
            <a:ext cx="6275584" cy="34672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9230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B7873C-2F72-7676-3967-97C00993B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Results: Compression Ratio of DCT Vs MDCT</a:t>
            </a: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Content Placeholder 4" descr="A graph with orange lines&#10;&#10;Description automatically generated">
            <a:extLst>
              <a:ext uri="{FF2B5EF4-FFF2-40B4-BE49-F238E27FC236}">
                <a16:creationId xmlns:a16="http://schemas.microsoft.com/office/drawing/2014/main" id="{D2A495F7-AA31-023E-B892-BA60682D4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92" y="1721500"/>
            <a:ext cx="6275584" cy="3420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91171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1BF1C-387B-03C9-F740-F4B0E7348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MDCT PSNR</a:t>
            </a:r>
          </a:p>
        </p:txBody>
      </p:sp>
      <p:pic>
        <p:nvPicPr>
          <p:cNvPr id="22" name="Content Placeholder 21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1F1D2B4-0D54-2A6B-756A-CAE3B55E7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" y="1264595"/>
            <a:ext cx="10379412" cy="5282119"/>
          </a:xfrm>
        </p:spPr>
      </p:pic>
    </p:spTree>
    <p:extLst>
      <p:ext uri="{BB962C8B-B14F-4D97-AF65-F5344CB8AC3E}">
        <p14:creationId xmlns:p14="http://schemas.microsoft.com/office/powerpoint/2010/main" val="898024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6F9FD-FEFF-ED6C-1956-AEB7AF86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MDCT Compression Ratio</a:t>
            </a:r>
          </a:p>
        </p:txBody>
      </p:sp>
      <p:pic>
        <p:nvPicPr>
          <p:cNvPr id="5" name="Content Placeholder 4" descr="A graph of a graph&#10;&#10;Description automatically generated">
            <a:extLst>
              <a:ext uri="{FF2B5EF4-FFF2-40B4-BE49-F238E27FC236}">
                <a16:creationId xmlns:a16="http://schemas.microsoft.com/office/drawing/2014/main" id="{A970C81E-A741-FC1A-E3E8-65FF31351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0" y="1350575"/>
            <a:ext cx="10350229" cy="5273961"/>
          </a:xfrm>
        </p:spPr>
      </p:pic>
    </p:spTree>
    <p:extLst>
      <p:ext uri="{BB962C8B-B14F-4D97-AF65-F5344CB8AC3E}">
        <p14:creationId xmlns:p14="http://schemas.microsoft.com/office/powerpoint/2010/main" val="1854466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73D3-477E-090E-B494-5245FA76B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Perceptual Symmetry</a:t>
            </a:r>
          </a:p>
        </p:txBody>
      </p:sp>
      <p:pic>
        <p:nvPicPr>
          <p:cNvPr id="5" name="Content Placeholder 4" descr="A graph with orange lines&#10;&#10;Description automatically generated">
            <a:extLst>
              <a:ext uri="{FF2B5EF4-FFF2-40B4-BE49-F238E27FC236}">
                <a16:creationId xmlns:a16="http://schemas.microsoft.com/office/drawing/2014/main" id="{0133AA95-D62F-85E8-A3E3-CE7FBE695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" y="1328747"/>
            <a:ext cx="10379412" cy="5324971"/>
          </a:xfrm>
        </p:spPr>
      </p:pic>
    </p:spTree>
    <p:extLst>
      <p:ext uri="{BB962C8B-B14F-4D97-AF65-F5344CB8AC3E}">
        <p14:creationId xmlns:p14="http://schemas.microsoft.com/office/powerpoint/2010/main" val="2740858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7B18B-A5F3-C86C-A0FE-42ABEEDCC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Compression Metric</a:t>
            </a:r>
          </a:p>
        </p:txBody>
      </p:sp>
      <p:pic>
        <p:nvPicPr>
          <p:cNvPr id="5" name="Content Placeholder 4" descr="A graph with orange lines&#10;&#10;Description automatically generated">
            <a:extLst>
              <a:ext uri="{FF2B5EF4-FFF2-40B4-BE49-F238E27FC236}">
                <a16:creationId xmlns:a16="http://schemas.microsoft.com/office/drawing/2014/main" id="{F3F754F3-DACC-3316-0774-720C21182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6" y="1303505"/>
            <a:ext cx="10418637" cy="5359941"/>
          </a:xfrm>
        </p:spPr>
      </p:pic>
    </p:spTree>
    <p:extLst>
      <p:ext uri="{BB962C8B-B14F-4D97-AF65-F5344CB8AC3E}">
        <p14:creationId xmlns:p14="http://schemas.microsoft.com/office/powerpoint/2010/main" val="2180785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C45C2-2484-F83F-9756-29378B50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Result: Bits Per Pixel</a:t>
            </a:r>
          </a:p>
        </p:txBody>
      </p:sp>
      <p:pic>
        <p:nvPicPr>
          <p:cNvPr id="5" name="Content Placeholder 4" descr="A graph with orange lines&#10;&#10;Description automatically generated">
            <a:extLst>
              <a:ext uri="{FF2B5EF4-FFF2-40B4-BE49-F238E27FC236}">
                <a16:creationId xmlns:a16="http://schemas.microsoft.com/office/drawing/2014/main" id="{A97336A9-B1B7-E8F1-E3AD-EB8EFB43D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7" y="1316608"/>
            <a:ext cx="10369686" cy="5317656"/>
          </a:xfrm>
        </p:spPr>
      </p:pic>
    </p:spTree>
    <p:extLst>
      <p:ext uri="{BB962C8B-B14F-4D97-AF65-F5344CB8AC3E}">
        <p14:creationId xmlns:p14="http://schemas.microsoft.com/office/powerpoint/2010/main" val="360512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646C-EA01-3249-11DC-B395D0F90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Grey scale MDCT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B2D2A-0043-7B71-B1DC-C6E1B1084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77" y="1657196"/>
            <a:ext cx="9750669" cy="411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0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C41A-F528-4D20-AC72-DDEE1CD3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PLOT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3CAA8-AB9E-36D8-85F2-40BFCB4CF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131" y="1150422"/>
            <a:ext cx="9442938" cy="490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74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E8EC-AFF0-488B-B79E-28A786355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2651"/>
          </a:xfrm>
        </p:spPr>
        <p:txBody>
          <a:bodyPr/>
          <a:lstStyle/>
          <a:p>
            <a:r>
              <a:rPr lang="en-US" dirty="0" err="1"/>
              <a:t>Results:perceptual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231EFF-B191-8806-729A-2C8F57591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61" y="1779954"/>
            <a:ext cx="9645515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25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0982"/>
            <a:ext cx="8946541" cy="4627417"/>
          </a:xfrm>
        </p:spPr>
        <p:txBody>
          <a:bodyPr/>
          <a:lstStyle/>
          <a:p>
            <a:r>
              <a:rPr lang="en-US" sz="2400" dirty="0"/>
              <a:t>Problem Statement: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Aim: To analyze the effectiveness of image compression using MDCT compared to DCT.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Focus: Evaluating perceptual similarity, compression ratio, and bits per pixel (BPP).</a:t>
            </a:r>
          </a:p>
          <a:p>
            <a:r>
              <a:rPr lang="en-US" sz="2400" dirty="0"/>
              <a:t>Solution Approach Overview: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MDCT and DCT for images.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Perceptual similarity metrics using the LPIPS model.</a:t>
            </a:r>
          </a:p>
        </p:txBody>
      </p:sp>
    </p:spTree>
    <p:extLst>
      <p:ext uri="{BB962C8B-B14F-4D97-AF65-F5344CB8AC3E}">
        <p14:creationId xmlns:p14="http://schemas.microsoft.com/office/powerpoint/2010/main" val="1279430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58A32-8E64-F5A6-304F-6DD7078F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:compression ratio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3E60F-2CC2-533E-08DA-19EAE884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23" y="1912714"/>
            <a:ext cx="9882554" cy="45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83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95381-79A0-13C1-ED9F-B8DFA1CF4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Results:Bit</a:t>
            </a:r>
            <a:r>
              <a:rPr lang="en-US" dirty="0"/>
              <a:t> per pixel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09418-07D0-5337-F852-E655B474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570" y="1898055"/>
            <a:ext cx="9213244" cy="47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41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C17EF-0225-9FCB-0BE5-8671510FB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Results: DCT Compressed Image</a:t>
            </a:r>
          </a:p>
        </p:txBody>
      </p:sp>
      <p:pic>
        <p:nvPicPr>
          <p:cNvPr id="5" name="Content Placeholder 4" descr="A row of colorful houses&#10;&#10;Description automatically generated">
            <a:extLst>
              <a:ext uri="{FF2B5EF4-FFF2-40B4-BE49-F238E27FC236}">
                <a16:creationId xmlns:a16="http://schemas.microsoft.com/office/drawing/2014/main" id="{B832E723-73FB-DDEE-6F94-8F6C93857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09644"/>
            <a:ext cx="5450557" cy="36382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265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BD41-1FB3-0EC8-DB49-B4605D3C5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3829" y="1447800"/>
            <a:ext cx="439782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Results: MDCT Compressed Image with Rectangular Window</a:t>
            </a:r>
          </a:p>
        </p:txBody>
      </p:sp>
      <p:pic>
        <p:nvPicPr>
          <p:cNvPr id="5" name="Content Placeholder 4" descr="A row of multicolored buildings&#10;&#10;Description automatically generated">
            <a:extLst>
              <a:ext uri="{FF2B5EF4-FFF2-40B4-BE49-F238E27FC236}">
                <a16:creationId xmlns:a16="http://schemas.microsoft.com/office/drawing/2014/main" id="{A0D5A619-2C7D-66DE-5985-C7F0F86C3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4" y="1609644"/>
            <a:ext cx="5450557" cy="36382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01263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1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MDCT &gt; DCT : Perceptual Symmetry and Compression Ratio</a:t>
            </a:r>
          </a:p>
          <a:p>
            <a:r>
              <a:rPr lang="en-US" dirty="0"/>
              <a:t>DCT &gt;MDCT : PSNR Value and Image Quality</a:t>
            </a:r>
          </a:p>
          <a:p>
            <a:r>
              <a:rPr lang="en-US" dirty="0"/>
              <a:t>Trade-off between DCT’s image quality and size and for MDCT’s  compression ratio and perceptual similarity.</a:t>
            </a:r>
          </a:p>
          <a:p>
            <a:r>
              <a:rPr lang="en-US" dirty="0"/>
              <a:t>MDCT can be use where storage is the point of concern like low end Processors.</a:t>
            </a:r>
          </a:p>
          <a:p>
            <a:r>
              <a:rPr lang="en-US" dirty="0"/>
              <a:t>DCT can be used where quality is the point of concern like HD Cameras.</a:t>
            </a:r>
          </a:p>
        </p:txBody>
      </p:sp>
    </p:spTree>
    <p:extLst>
      <p:ext uri="{BB962C8B-B14F-4D97-AF65-F5344CB8AC3E}">
        <p14:creationId xmlns:p14="http://schemas.microsoft.com/office/powerpoint/2010/main" val="64213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96292"/>
            <a:ext cx="8946541" cy="4752108"/>
          </a:xfrm>
        </p:spPr>
        <p:txBody>
          <a:bodyPr>
            <a:normAutofit/>
          </a:bodyPr>
          <a:lstStyle/>
          <a:p>
            <a:r>
              <a:rPr lang="en-US" dirty="0"/>
              <a:t>DCT:</a:t>
            </a:r>
          </a:p>
          <a:p>
            <a:pPr lvl="1"/>
            <a:r>
              <a:rPr lang="en-US" dirty="0"/>
              <a:t>Time Domain data point -&gt; Sum of Cosine functions</a:t>
            </a:r>
          </a:p>
          <a:p>
            <a:pPr lvl="1"/>
            <a:r>
              <a:rPr lang="en-US" dirty="0"/>
              <a:t>Most of the information is concentrated into few frequency components</a:t>
            </a:r>
          </a:p>
          <a:p>
            <a:pPr lvl="1"/>
            <a:r>
              <a:rPr lang="en-US" dirty="0"/>
              <a:t>Many high frequency components discarded or reduced</a:t>
            </a:r>
          </a:p>
          <a:p>
            <a:r>
              <a:rPr lang="en-US" dirty="0"/>
              <a:t>MDCT:</a:t>
            </a:r>
          </a:p>
          <a:p>
            <a:pPr lvl="1"/>
            <a:r>
              <a:rPr lang="en-US" dirty="0"/>
              <a:t>Divides the image into segments which are overlapped with each other</a:t>
            </a:r>
          </a:p>
          <a:p>
            <a:pPr lvl="1"/>
            <a:r>
              <a:rPr lang="en-US" dirty="0"/>
              <a:t>The overlapping nature of MDCT ensures that the transitions between segments are smoother to reduce the Artifacts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Finding of optimum MDCT window.</a:t>
            </a:r>
          </a:p>
          <a:p>
            <a:endParaRPr lang="en-US" sz="2400" dirty="0"/>
          </a:p>
          <a:p>
            <a:r>
              <a:rPr lang="en-US" sz="2400" dirty="0"/>
              <a:t>MDCT Encoding and Decoding of Images.</a:t>
            </a:r>
          </a:p>
          <a:p>
            <a:endParaRPr lang="en-US" sz="2400" dirty="0"/>
          </a:p>
          <a:p>
            <a:r>
              <a:rPr lang="en-US" sz="2400" dirty="0"/>
              <a:t>DCT Encoding and Decoding of Images.</a:t>
            </a:r>
          </a:p>
          <a:p>
            <a:endParaRPr lang="en-US" sz="2400" dirty="0"/>
          </a:p>
          <a:p>
            <a:r>
              <a:rPr lang="en-US" sz="2400" dirty="0"/>
              <a:t>PSNR Value and Compression Ratio of DCT/MDCT</a:t>
            </a:r>
          </a:p>
          <a:p>
            <a:pPr marL="0" indent="0">
              <a:buNone/>
            </a:pPr>
            <a:endParaRPr lang="en-US" sz="2400" dirty="0"/>
          </a:p>
          <a:p>
            <a:pPr lvl="0">
              <a:buClr>
                <a:srgbClr val="1E5155">
                  <a:lumMod val="40000"/>
                  <a:lumOff val="60000"/>
                </a:srgbClr>
              </a:buClr>
            </a:pPr>
            <a:r>
              <a:rPr lang="en-US" sz="2400" dirty="0">
                <a:solidFill>
                  <a:prstClr val="white"/>
                </a:solidFill>
              </a:rPr>
              <a:t>Perceptual Similarity and Compression Ratio Metrics for MDCT and DCT.</a:t>
            </a:r>
          </a:p>
        </p:txBody>
      </p:sp>
    </p:spTree>
    <p:extLst>
      <p:ext uri="{BB962C8B-B14F-4D97-AF65-F5344CB8AC3E}">
        <p14:creationId xmlns:p14="http://schemas.microsoft.com/office/powerpoint/2010/main" val="174840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lack and white diagram&#10;&#10;Description automatically generated">
            <a:extLst>
              <a:ext uri="{FF2B5EF4-FFF2-40B4-BE49-F238E27FC236}">
                <a16:creationId xmlns:a16="http://schemas.microsoft.com/office/drawing/2014/main" id="{CBA88174-1D3E-8EB3-F77A-68EC5E1B76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92" y="113957"/>
            <a:ext cx="10347439" cy="4087238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65CB1E-AB09-9BAC-323C-43C736F07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MDCT Compression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05D3EA-265E-7FD1-2374-1AAE7D3BC6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9074" y="1721520"/>
            <a:ext cx="799299" cy="362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78FB2D-C37C-0784-A871-5A0944747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2431" y="2456206"/>
            <a:ext cx="798645" cy="292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F5D714-6420-53FB-B9EC-B60C88364E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7939" y="3194759"/>
            <a:ext cx="765670" cy="3749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CE55A0-FC07-8479-FFFE-9438E31BE5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64567" y="2017525"/>
            <a:ext cx="807790" cy="396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C7B962-C189-2970-F06A-528D6651F4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63043" y="2738492"/>
            <a:ext cx="810838" cy="4619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9DD75E-2225-C3AC-0150-E2926479E25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69877" y="3547386"/>
            <a:ext cx="760042" cy="39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8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diagram of a company&#10;&#10;Description automatically generated">
            <a:extLst>
              <a:ext uri="{FF2B5EF4-FFF2-40B4-BE49-F238E27FC236}">
                <a16:creationId xmlns:a16="http://schemas.microsoft.com/office/drawing/2014/main" id="{8EF53D66-138E-A629-7344-AC123AA2C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07" y="-163983"/>
            <a:ext cx="10186715" cy="4823532"/>
          </a:xfrm>
          <a:prstGeom prst="rect">
            <a:avLst/>
          </a:prstGeom>
          <a:effectLst/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741CEA-3146-F196-3486-3AF926AD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Inverse MDCT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103DEF-2FBE-2551-C39F-BBB8310FDE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9452" y="1362808"/>
            <a:ext cx="900086" cy="473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C8B8-F774-F125-1EDA-EE4D49FEE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5586" y="2387734"/>
            <a:ext cx="951058" cy="499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35889-7575-98A1-9FFE-D04EC3273C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7361" y="3504357"/>
            <a:ext cx="650631" cy="5576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C3B4D1-19AA-0CC6-AC9C-3DC84CF592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5538" y="1261262"/>
            <a:ext cx="646232" cy="55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C98FA7-0DDB-95B5-B196-AA2F5FF2B4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3122" y="2316339"/>
            <a:ext cx="646232" cy="554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FD3D-7F7F-EF3E-D311-7DBDA057D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5199" y="3380209"/>
            <a:ext cx="646232" cy="5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76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8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lack and white diagram&#10;&#10;Description automatically generated">
            <a:extLst>
              <a:ext uri="{FF2B5EF4-FFF2-40B4-BE49-F238E27FC236}">
                <a16:creationId xmlns:a16="http://schemas.microsoft.com/office/drawing/2014/main" id="{2504D635-B4C5-8260-91D8-84DC1D390E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76" y="-125649"/>
            <a:ext cx="10223468" cy="4396092"/>
          </a:xfrm>
          <a:prstGeom prst="rect">
            <a:avLst/>
          </a:prstGeom>
          <a:effectLst/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1811-904D-4D7F-5F64-ABB2737AE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DCT Compression</a:t>
            </a:r>
          </a:p>
        </p:txBody>
      </p:sp>
    </p:spTree>
    <p:extLst>
      <p:ext uri="{BB962C8B-B14F-4D97-AF65-F5344CB8AC3E}">
        <p14:creationId xmlns:p14="http://schemas.microsoft.com/office/powerpoint/2010/main" val="4201831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3E221C36-C0FE-A94C-D7B2-98A9A860A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894" y="-35684"/>
            <a:ext cx="9804647" cy="4730744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6FADE1-4377-1E32-E24B-87C8B038E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Inverse DCT</a:t>
            </a:r>
          </a:p>
        </p:txBody>
      </p:sp>
    </p:spTree>
    <p:extLst>
      <p:ext uri="{BB962C8B-B14F-4D97-AF65-F5344CB8AC3E}">
        <p14:creationId xmlns:p14="http://schemas.microsoft.com/office/powerpoint/2010/main" val="3667722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black background with white squares&#10;&#10;Description automatically generated">
            <a:extLst>
              <a:ext uri="{FF2B5EF4-FFF2-40B4-BE49-F238E27FC236}">
                <a16:creationId xmlns:a16="http://schemas.microsoft.com/office/drawing/2014/main" id="{EEA42997-326B-8ED4-08EF-1A340EE98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06" y="61282"/>
            <a:ext cx="8492788" cy="4479947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FDA82-04E2-E31C-253E-A5C5CE34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Perceptual Symmetry and Compression Metrics</a:t>
            </a:r>
          </a:p>
        </p:txBody>
      </p:sp>
    </p:spTree>
    <p:extLst>
      <p:ext uri="{BB962C8B-B14F-4D97-AF65-F5344CB8AC3E}">
        <p14:creationId xmlns:p14="http://schemas.microsoft.com/office/powerpoint/2010/main" val="3325542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257</TotalTime>
  <Words>320</Words>
  <Application>Microsoft Office PowerPoint</Application>
  <PresentationFormat>Widescreen</PresentationFormat>
  <Paragraphs>55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Wingdings 3</vt:lpstr>
      <vt:lpstr>Ion</vt:lpstr>
      <vt:lpstr>MDCT Project and Perceptual Similarity in Image Compression </vt:lpstr>
      <vt:lpstr>Introduction</vt:lpstr>
      <vt:lpstr>Background</vt:lpstr>
      <vt:lpstr>Implementation</vt:lpstr>
      <vt:lpstr>MDCT Compression</vt:lpstr>
      <vt:lpstr>Inverse MDCT</vt:lpstr>
      <vt:lpstr>DCT Compression</vt:lpstr>
      <vt:lpstr>Inverse DCT</vt:lpstr>
      <vt:lpstr>Perceptual Symmetry and Compression Metrics</vt:lpstr>
      <vt:lpstr>Results: PSNR Comparison between DCT &amp; MDCT</vt:lpstr>
      <vt:lpstr>Results: Compression Ratio of DCT Vs MDCT</vt:lpstr>
      <vt:lpstr>Results: MDCT PSNR</vt:lpstr>
      <vt:lpstr>Result: MDCT Compression Ratio</vt:lpstr>
      <vt:lpstr>Results: Perceptual Symmetry</vt:lpstr>
      <vt:lpstr>Result: Compression Metric</vt:lpstr>
      <vt:lpstr>Result: Bits Per Pixel</vt:lpstr>
      <vt:lpstr>Grey scale MDCT</vt:lpstr>
      <vt:lpstr>WINDOWS PLOT</vt:lpstr>
      <vt:lpstr>Results:perceptual</vt:lpstr>
      <vt:lpstr>Results :compression ratio</vt:lpstr>
      <vt:lpstr>Results:Bit per pixel</vt:lpstr>
      <vt:lpstr>Results: DCT Compressed Image</vt:lpstr>
      <vt:lpstr>Results: MDCT Compressed Image with Rectangular Window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Sajid ali khan</dc:creator>
  <cp:lastModifiedBy>moeez.amjad</cp:lastModifiedBy>
  <cp:revision>22</cp:revision>
  <dcterms:created xsi:type="dcterms:W3CDTF">2024-08-05T13:46:08Z</dcterms:created>
  <dcterms:modified xsi:type="dcterms:W3CDTF">2024-08-16T07:56:42Z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2024-08-13T14:31:48Z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e09549dc-9dc9-4b53-868a-75c4a99634ce</vt:lpwstr>
  </property>
  <property fmtid="{D5CDD505-2E9C-101B-9397-08002B2CF9AE}" pid="7" name="MSIP_Label_defa4170-0d19-0005-0004-bc88714345d2_ActionId">
    <vt:lpwstr>2b66777c-585f-4d9c-b082-d71970a3c752</vt:lpwstr>
  </property>
  <property fmtid="{D5CDD505-2E9C-101B-9397-08002B2CF9AE}" pid="8" name="MSIP_Label_defa4170-0d19-0005-0004-bc88714345d2_ContentBits">
    <vt:lpwstr>0</vt:lpwstr>
  </property>
</Properties>
</file>